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  <p:sldMasterId id="2147483683" r:id="rId2"/>
    <p:sldMasterId id="2147483667" r:id="rId3"/>
    <p:sldMasterId id="2147483689" r:id="rId4"/>
    <p:sldMasterId id="2147483676" r:id="rId5"/>
    <p:sldMasterId id="2147483701" r:id="rId6"/>
    <p:sldMasterId id="2147483724" r:id="rId7"/>
    <p:sldMasterId id="2147483746" r:id="rId8"/>
  </p:sldMasterIdLst>
  <p:notesMasterIdLst>
    <p:notesMasterId r:id="rId21"/>
  </p:notesMasterIdLst>
  <p:handoutMasterIdLst>
    <p:handoutMasterId r:id="rId22"/>
  </p:handoutMasterIdLst>
  <p:sldIdLst>
    <p:sldId id="257" r:id="rId9"/>
    <p:sldId id="899" r:id="rId10"/>
    <p:sldId id="908" r:id="rId11"/>
    <p:sldId id="914" r:id="rId12"/>
    <p:sldId id="903" r:id="rId13"/>
    <p:sldId id="900" r:id="rId14"/>
    <p:sldId id="915" r:id="rId15"/>
    <p:sldId id="901" r:id="rId16"/>
    <p:sldId id="905" r:id="rId17"/>
    <p:sldId id="916" r:id="rId18"/>
    <p:sldId id="893" r:id="rId19"/>
    <p:sldId id="91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1193A6-CABD-4C89-AD68-A3EA69D9662C}">
          <p14:sldIdLst>
            <p14:sldId id="257"/>
            <p14:sldId id="899"/>
            <p14:sldId id="908"/>
            <p14:sldId id="914"/>
            <p14:sldId id="903"/>
            <p14:sldId id="900"/>
            <p14:sldId id="915"/>
            <p14:sldId id="901"/>
            <p14:sldId id="905"/>
            <p14:sldId id="916"/>
            <p14:sldId id="893"/>
            <p14:sldId id="9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on Clarke" initials="LC" lastIdx="11" clrIdx="0">
    <p:extLst>
      <p:ext uri="{19B8F6BF-5375-455C-9EA6-DF929625EA0E}">
        <p15:presenceInfo xmlns:p15="http://schemas.microsoft.com/office/powerpoint/2012/main" userId="S-1-5-21-201570533-2938451369-1176671008-290013" providerId="AD"/>
      </p:ext>
    </p:extLst>
  </p:cmAuthor>
  <p:cmAuthor id="2" name="Yu, Sha" initials="YS" lastIdx="17" clrIdx="1">
    <p:extLst>
      <p:ext uri="{19B8F6BF-5375-455C-9EA6-DF929625EA0E}">
        <p15:presenceInfo xmlns:p15="http://schemas.microsoft.com/office/powerpoint/2012/main" userId="S::Sha.Yu@pnnl.gov::f6c16383-43b5-4d15-b56a-ae0e3468ac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6" autoAdjust="0"/>
    <p:restoredTop sz="95641" autoAdjust="0"/>
  </p:normalViewPr>
  <p:slideViewPr>
    <p:cSldViewPr snapToGrid="0">
      <p:cViewPr varScale="1">
        <p:scale>
          <a:sx n="130" d="100"/>
          <a:sy n="130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0FE09C-CBBD-D14F-B200-71AA6CAAC0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B6B75-F6FF-8C4F-A774-770BFE341B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8/17/20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46843-89D2-694E-A674-2D4407DBB8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4C580-1F7A-8041-9D67-D5C4D630F6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CBE28-170D-2C41-BC40-CA05A992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883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8/17/20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1B99F-9E9D-4EE3-94A4-150AA4A13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3958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51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90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71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30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35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8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70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67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0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8/17/20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1B99F-9E9D-4EE3-94A4-150AA4A131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88442-C02B-2A42-B489-65DBB59F39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211995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60349"/>
            <a:ext cx="10896600" cy="9998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68981-4A34-F24C-9F47-964CF365EE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1323364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B019BD-46CD-F745-85D1-D8C604577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3581511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616265">
                    <a:alpha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1" y="4096371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7/28/20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3810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Center for Global Sustainability, University of Maryland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9BF831E-50DB-754C-81F1-4924DF9526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00" y="289560"/>
            <a:ext cx="381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953000" y="0"/>
            <a:ext cx="7239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45510F-6C3D-6042-813C-62C92F50D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0" y="5562600"/>
            <a:ext cx="2674620" cy="89154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34000" y="381000"/>
            <a:ext cx="6477000" cy="609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43000" y="2857500"/>
            <a:ext cx="3810000" cy="36195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6" y="6477000"/>
            <a:ext cx="2590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7/28/20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3810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Center for Global Sustainability, University of Maryland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999" y="1143000"/>
            <a:ext cx="3810000" cy="13335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208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953000" y="0"/>
            <a:ext cx="7239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A5B101C-7171-8245-BE39-67EBD3CCD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0" y="5562600"/>
            <a:ext cx="2682240" cy="8940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25778"/>
            <a:ext cx="10668000" cy="109248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498"/>
            <a:ext cx="10668000" cy="47625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6" y="6477000"/>
            <a:ext cx="2590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7/28/20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3810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Center for Global Sustainability, University of Maryland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953000" y="0"/>
            <a:ext cx="7239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6" y="6477000"/>
            <a:ext cx="2590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7/28/20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3810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Center for Global Sustainability, University of Maryland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1E26132-D4E8-9D40-8330-5158272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0" y="5562600"/>
            <a:ext cx="2682240" cy="8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B536-ED95-F04D-A929-4F374ECED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EEA14-E0A8-7343-AB38-02CDCE3BE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48B3B-AF0A-F042-ABC8-B08F6B62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3C2AF-1CA5-994C-8073-DD3068B8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650F-852B-4746-B15A-F4468113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58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458E-71B5-C942-A9F0-804C1C63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98137-E0AC-7B43-AEA9-E51446917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D466C-5193-8947-9FAA-C6B7C71D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F0384-2D3A-BA40-B995-5705D857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8B145-76E5-F446-A947-1C72884D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1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3B2D9-D377-364E-B07A-ECB569E6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2AC4E-C5C6-1A47-BAD4-4C02BAF72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8C187-3483-C047-8C29-2560C8DF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390B2-6469-B04E-8A5C-871D9921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B250F-E9FB-F44B-BB82-0F1B71BA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60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52FD-F318-7448-85AE-965E69218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D8034-2DEB-E14B-AF44-4CA663F64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A31BA-F6BB-8842-BE6D-9D49718E6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D5DE4-6F39-CE4E-98B0-182BDD45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09084-247F-F74E-876B-2555969E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FA6B7-9C93-264E-BF92-DD43262C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0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425" y="171291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5425" y="41925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7C82C-DD58-FD42-B5D5-AA36701C7689}"/>
              </a:ext>
            </a:extLst>
          </p:cNvPr>
          <p:cNvSpPr txBox="1"/>
          <p:nvPr/>
        </p:nvSpPr>
        <p:spPr>
          <a:xfrm>
            <a:off x="6454323" y="533470"/>
            <a:ext cx="5491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for Global Sustainability</a:t>
            </a:r>
          </a:p>
          <a:p>
            <a:pPr algn="r"/>
            <a:r>
              <a:rPr 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Analytics for Ambition | Collective 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2638D-DD47-DF41-B3B7-3125FFE00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564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835FC-8392-3F41-A0E4-C10DC765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42D9C-3B16-F44B-94CB-F7992447C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9F700-4EF7-2049-B63B-156161902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0FB59-09A8-B143-8382-BBCE64F9F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2C08B-4CBC-D74A-98C9-014582040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757125-3164-C849-BC05-4FFA12C4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99E3D8-FC7D-BD43-AB60-5ED37C4B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F73AEE-AD9F-D348-B3C2-83C8150B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7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B4F3-1BEE-A741-B93A-71820290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BE26F-283D-6F4F-911B-6C8A0EDC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D4CC6-7482-B84C-BA83-29342F100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442D8-84F5-EA4B-A29D-3563BAC6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66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44D6D-C718-BB43-8667-E7C43B8CD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8B334-FC4E-014D-8BE9-4C95E40A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015EF-D2A8-E746-98B9-DA1AB1B3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0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587F7-A768-1247-BFD9-88C6D0EB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62CEB-943C-9741-ADF2-61173D2D4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CB749-9067-FA43-A08A-3EBD0FFB0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626A7-F772-C14C-B803-4EB5F14E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97197-88FF-C442-846A-954B5F0E5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E4980-A51E-094D-83EF-CD7B27C1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28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F97-D2FA-0E49-94C2-6B7A3F64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A1307-80AE-AC4A-8F72-733F26520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BD4C8-3BCD-7644-BC95-0D3B385BF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66C1C-6B25-2D44-B769-DEE2BD04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27691-AED0-864E-9E60-5E311FE4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E07EC-D5EF-E543-8DCC-4DBBD73A1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12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1BEBD-DC32-D74C-BC45-59EC61D3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81B32-C4D4-1A4B-9122-E67426A6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AECB9-F3CE-A84E-B8CA-33A8647E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840C-8ADE-324B-BFA4-35D332B62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DBA8-89C6-F444-9C78-74DB39E3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14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37294E-F0E9-704D-84B9-46490FAFB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6B6E4-6F8B-304B-B0C6-2DCA2406D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9A222-2230-2646-99BE-83CF78C9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03A4C-A569-C144-A704-7D7D8533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E83F8-DE73-114F-91AC-5919848E2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8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616265">
                    <a:alpha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3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125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6" indent="0">
              <a:buNone/>
              <a:defRPr/>
            </a:lvl2pPr>
            <a:lvl3pPr marL="685773" indent="0">
              <a:buNone/>
              <a:defRPr/>
            </a:lvl3pPr>
            <a:lvl4pPr marL="1028659" indent="0">
              <a:buNone/>
              <a:defRPr/>
            </a:lvl4pPr>
            <a:lvl5pPr marL="1371545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0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6" indent="0">
              <a:buNone/>
              <a:defRPr/>
            </a:lvl2pPr>
            <a:lvl3pPr marL="685773" indent="0">
              <a:buNone/>
              <a:defRPr/>
            </a:lvl3pPr>
            <a:lvl4pPr marL="1028659" indent="0">
              <a:buNone/>
              <a:defRPr/>
            </a:lvl4pPr>
            <a:lvl5pPr marL="1371545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/>
        </p:nvSpPr>
        <p:spPr>
          <a:xfrm>
            <a:off x="3092176" y="-1038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08" y="5981700"/>
            <a:ext cx="687071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5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2" y="4096373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7/28/20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616265">
                    <a:alpha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092174" y="-1038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08" y="371286"/>
            <a:ext cx="1066800" cy="10410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7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9"/>
            <a:ext cx="9144000" cy="838935"/>
          </a:xfrm>
          <a:prstGeom prst="rect">
            <a:avLst/>
          </a:prstGeom>
        </p:spPr>
        <p:txBody>
          <a:bodyPr lIns="0" anchor="ctr" anchorCtr="0"/>
          <a:lstStyle>
            <a:lvl1pPr>
              <a:lnSpc>
                <a:spcPct val="100000"/>
              </a:lnSpc>
              <a:defRPr lang="en-US" sz="2333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414010"/>
            <a:ext cx="10668000" cy="5061946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9" indent="-17144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16" indent="-171443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88" indent="-171443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3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859812"/>
          </a:xfrm>
          <a:prstGeom prst="rect">
            <a:avLst/>
          </a:prstGeom>
        </p:spPr>
        <p:txBody>
          <a:bodyPr lIns="0" anchor="ctr" anchorCtr="0"/>
          <a:lstStyle>
            <a:lvl1pPr>
              <a:lnSpc>
                <a:spcPct val="100000"/>
              </a:lnSpc>
              <a:defRPr lang="en-US" sz="2333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9605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6042E-33D2-F54A-87BA-53B7AF287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2582862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6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0241" y="2757020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0188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872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872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12192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/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10972800" cy="457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7484" y="5257800"/>
            <a:ext cx="109728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9600" y="5540477"/>
            <a:ext cx="109728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75DDF-8E6C-4E4C-B578-F9CC4527E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72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39EAA-F22B-423D-90DD-1C9C12354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03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6618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60B7A-90A3-4FEA-BBF7-47AC4F4E3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89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6618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6D62-02F0-4E7C-ABA2-6D4D471B8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19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6617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3176202"/>
            <a:ext cx="10972800" cy="276999"/>
          </a:xfrm>
        </p:spPr>
        <p:txBody>
          <a:bodyPr rtlCol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486400"/>
            <a:ext cx="10972800" cy="215444"/>
          </a:xfrm>
        </p:spPr>
        <p:txBody>
          <a:bodyPr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204DF-1CDD-4615-B98C-5E38AEDC7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90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356617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115EA-3CF4-48E2-A838-456A057BD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9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828801"/>
            <a:ext cx="109728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3CE-B5C1-451F-81BD-2A7588A68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0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185F47-C161-9344-A520-BC89DB1355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1969813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8288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7DD81-2EB5-48E4-B8B9-4207AE1DC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9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79457-D669-4258-93EE-2F65DBAE3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28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1828799"/>
            <a:ext cx="10972800" cy="1452705"/>
          </a:xfrm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D626F-D1C4-44A8-A8B1-01662E138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32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799"/>
            <a:ext cx="5181600" cy="1452705"/>
          </a:xfrm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828799"/>
            <a:ext cx="5181600" cy="1452705"/>
          </a:xfrm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6A98-A776-40C2-AE98-D19C533C1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72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7F973-166B-46B3-8797-5830609FE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09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3404802"/>
            <a:ext cx="10972800" cy="276999"/>
          </a:xfrm>
        </p:spPr>
        <p:txBody>
          <a:bodyPr rtlCol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486400"/>
            <a:ext cx="10972800" cy="215444"/>
          </a:xfrm>
        </p:spPr>
        <p:txBody>
          <a:bodyPr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CA7DD-BD0E-4ABE-881C-4738E2087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02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B1836-8589-4EF8-BFF3-06EB20905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21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15400" y="11116"/>
            <a:ext cx="3276600" cy="18049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32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3"/>
            <a:ext cx="12192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4" name="Picture 6" descr="PNNL_Logo_2-Color_v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27126"/>
            <a:ext cx="24384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884" y="188228"/>
            <a:ext cx="10938933" cy="3847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41300" y="6424613"/>
            <a:ext cx="812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331328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D6AA-9218-43E9-B9CE-36583A168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6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8E4BA6-0E30-FD4A-9291-1856D6FEC0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3525408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D6AA-9218-43E9-B9CE-36583A168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6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356355"/>
            <a:ext cx="4876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pPr defTabSz="342900"/>
            <a:r>
              <a:rPr lang="en-US"/>
              <a:t>Center for Global Sustainability, University of Maryland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12192000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3300" b="1">
                <a:solidFill>
                  <a:srgbClr val="CC70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4800600"/>
            <a:ext cx="11460480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5257800"/>
            <a:ext cx="1146048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65760" y="5540477"/>
            <a:ext cx="1146048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5552" y="6356355"/>
            <a:ext cx="402336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675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defTabSz="342900"/>
            <a:fld id="{03722D57-58D6-9447-A6D5-A97F6C35A8FB}" type="slidenum">
              <a:rPr lang="en-US" smtClean="0"/>
              <a:pPr defTabSz="3429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127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25296"/>
            <a:ext cx="12192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65760" y="201168"/>
            <a:ext cx="8839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195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65760" y="1600204"/>
            <a:ext cx="11460480" cy="1089529"/>
          </a:xfrm>
        </p:spPr>
        <p:txBody>
          <a:bodyPr lIns="0" tIns="0" rIns="0" bIns="0">
            <a:sp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1500">
                <a:latin typeface="Arial"/>
                <a:cs typeface="Arial"/>
              </a:defRPr>
            </a:lvl1pPr>
            <a:lvl2pPr marL="557213" indent="-214313">
              <a:buSzPct val="100000"/>
              <a:buFontTx/>
              <a:buBlip>
                <a:blip r:embed="rId3"/>
              </a:buBlip>
              <a:defRPr sz="1350">
                <a:latin typeface="Arial"/>
                <a:cs typeface="Arial"/>
              </a:defRPr>
            </a:lvl2pPr>
            <a:lvl3pPr marL="857250" indent="-171450">
              <a:buSzPct val="100000"/>
              <a:buFontTx/>
              <a:buBlip>
                <a:blip r:embed="rId4"/>
              </a:buBlip>
              <a:defRPr sz="1200">
                <a:latin typeface="Arial"/>
                <a:cs typeface="Arial"/>
              </a:defRPr>
            </a:lvl3pPr>
            <a:lvl4pPr marL="1200150" indent="-171450">
              <a:buSzPct val="100000"/>
              <a:buFontTx/>
              <a:buBlip>
                <a:blip r:embed="rId5"/>
              </a:buBlip>
              <a:defRPr sz="1050">
                <a:latin typeface="Arial"/>
                <a:cs typeface="Arial"/>
              </a:defRPr>
            </a:lvl4pPr>
            <a:lvl5pPr marL="1543050" indent="-171450">
              <a:buSzPct val="100000"/>
              <a:buFontTx/>
              <a:buBlip>
                <a:blip r:embed="rId2"/>
              </a:buBlip>
              <a:defRPr sz="1050">
                <a:latin typeface="Arial"/>
                <a:cs typeface="Arial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>
          <a:xfrm>
            <a:off x="3657600" y="6356355"/>
            <a:ext cx="4876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675">
                <a:latin typeface="Arial"/>
                <a:cs typeface="Arial"/>
              </a:defRPr>
            </a:lvl1pPr>
          </a:lstStyle>
          <a:p>
            <a:pPr defTabSz="342900"/>
            <a:r>
              <a:rPr lang="en-US"/>
              <a:t>Center for Global Sustainability, University of Maryland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655552" y="6356355"/>
            <a:ext cx="402336" cy="365125"/>
          </a:xfrm>
          <a:prstGeom prst="rect">
            <a:avLst/>
          </a:prstGeom>
        </p:spPr>
        <p:txBody>
          <a:bodyPr/>
          <a:lstStyle>
            <a:lvl1pPr algn="l">
              <a:defRPr sz="675" b="1">
                <a:solidFill>
                  <a:srgbClr val="707276"/>
                </a:solidFill>
              </a:defRPr>
            </a:lvl1pPr>
          </a:lstStyle>
          <a:p>
            <a:pPr defTabSz="342900"/>
            <a:fld id="{03722D57-58D6-9447-A6D5-A97F6C35A8FB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469673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893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12192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/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10972800" cy="457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7484" y="5257800"/>
            <a:ext cx="109728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9600" y="5540477"/>
            <a:ext cx="109728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75DDF-8E6C-4E4C-B578-F9CC4527E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98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39EAA-F22B-423D-90DD-1C9C12354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97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6618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60B7A-90A3-4FEA-BBF7-47AC4F4E3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59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6618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6D62-02F0-4E7C-ABA2-6D4D471B8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455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6617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3176202"/>
            <a:ext cx="10972800" cy="276999"/>
          </a:xfrm>
        </p:spPr>
        <p:txBody>
          <a:bodyPr rtlCol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486400"/>
            <a:ext cx="10972800" cy="215444"/>
          </a:xfrm>
        </p:spPr>
        <p:txBody>
          <a:bodyPr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204DF-1CDD-4615-B98C-5E38AEDC7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297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356617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115EA-3CF4-48E2-A838-456A057BD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36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828801"/>
            <a:ext cx="109728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3CE-B5C1-451F-81BD-2A7588A68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527428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8288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7DD81-2EB5-48E4-B8B9-4207AE1DC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511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79457-D669-4258-93EE-2F65DBAE3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99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1828799"/>
            <a:ext cx="10972800" cy="1452705"/>
          </a:xfrm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D626F-D1C4-44A8-A8B1-01662E138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35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799"/>
            <a:ext cx="5181600" cy="1452705"/>
          </a:xfrm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828799"/>
            <a:ext cx="5181600" cy="1452705"/>
          </a:xfrm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6A98-A776-40C2-AE98-D19C533C1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76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7F973-166B-46B3-8797-5830609FE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164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3404802"/>
            <a:ext cx="10972800" cy="276999"/>
          </a:xfrm>
        </p:spPr>
        <p:txBody>
          <a:bodyPr rtlCol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486400"/>
            <a:ext cx="10972800" cy="215444"/>
          </a:xfrm>
        </p:spPr>
        <p:txBody>
          <a:bodyPr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CA7DD-BD0E-4ABE-881C-4738E2087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53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B1836-8589-4EF8-BFF3-06EB20905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17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15400" y="11116"/>
            <a:ext cx="3276600" cy="18049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667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3"/>
            <a:ext cx="12192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4" name="Picture 6" descr="PNNL_Logo_2-Color_v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5127126"/>
            <a:ext cx="24384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884" y="188228"/>
            <a:ext cx="10938933" cy="3847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41300" y="6424613"/>
            <a:ext cx="812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879248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5296"/>
            <a:ext cx="12192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356353"/>
            <a:ext cx="4876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r>
              <a:rPr lang="en-US"/>
              <a:t>Center for Global Sustainability, University of Maryland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65760" y="201168"/>
            <a:ext cx="88392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0" y="6356353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7/28/20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5552" y="6356353"/>
            <a:ext cx="402336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469673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65760" y="1600202"/>
            <a:ext cx="11460480" cy="1452705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762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407E3-684A-8049-B74E-8921D3C3E3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997703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D6AA-9218-43E9-B9CE-36583A168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64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7/28/20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D6AA-9218-43E9-B9CE-36583A168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45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356355"/>
            <a:ext cx="4876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pPr defTabSz="342900"/>
            <a:r>
              <a:rPr lang="en-US"/>
              <a:t>Center for Global Sustainability, University of Maryland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12192000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3300" b="1">
                <a:solidFill>
                  <a:srgbClr val="CC70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4800600"/>
            <a:ext cx="11460480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5257800"/>
            <a:ext cx="1146048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65760" y="5540477"/>
            <a:ext cx="1146048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5552" y="6356355"/>
            <a:ext cx="402336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675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defTabSz="342900"/>
            <a:fld id="{03722D57-58D6-9447-A6D5-A97F6C35A8FB}" type="slidenum">
              <a:rPr lang="en-US" smtClean="0"/>
              <a:pPr defTabSz="3429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556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25296"/>
            <a:ext cx="12192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65760" y="201168"/>
            <a:ext cx="8839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195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65760" y="1600204"/>
            <a:ext cx="11460480" cy="1089529"/>
          </a:xfrm>
        </p:spPr>
        <p:txBody>
          <a:bodyPr lIns="0" tIns="0" rIns="0" bIns="0">
            <a:sp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1500">
                <a:latin typeface="Arial"/>
                <a:cs typeface="Arial"/>
              </a:defRPr>
            </a:lvl1pPr>
            <a:lvl2pPr marL="557213" indent="-214313">
              <a:buSzPct val="100000"/>
              <a:buFontTx/>
              <a:buBlip>
                <a:blip r:embed="rId3"/>
              </a:buBlip>
              <a:defRPr sz="1350">
                <a:latin typeface="Arial"/>
                <a:cs typeface="Arial"/>
              </a:defRPr>
            </a:lvl2pPr>
            <a:lvl3pPr marL="857250" indent="-171450">
              <a:buSzPct val="100000"/>
              <a:buFontTx/>
              <a:buBlip>
                <a:blip r:embed="rId4"/>
              </a:buBlip>
              <a:defRPr sz="1200">
                <a:latin typeface="Arial"/>
                <a:cs typeface="Arial"/>
              </a:defRPr>
            </a:lvl3pPr>
            <a:lvl4pPr marL="1200150" indent="-171450">
              <a:buSzPct val="100000"/>
              <a:buFontTx/>
              <a:buBlip>
                <a:blip r:embed="rId5"/>
              </a:buBlip>
              <a:defRPr sz="1050">
                <a:latin typeface="Arial"/>
                <a:cs typeface="Arial"/>
              </a:defRPr>
            </a:lvl4pPr>
            <a:lvl5pPr marL="1543050" indent="-171450">
              <a:buSzPct val="100000"/>
              <a:buFontTx/>
              <a:buBlip>
                <a:blip r:embed="rId2"/>
              </a:buBlip>
              <a:defRPr sz="1050">
                <a:latin typeface="Arial"/>
                <a:cs typeface="Arial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>
          <a:xfrm>
            <a:off x="3657600" y="6356355"/>
            <a:ext cx="4876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675">
                <a:latin typeface="Arial"/>
                <a:cs typeface="Arial"/>
              </a:defRPr>
            </a:lvl1pPr>
          </a:lstStyle>
          <a:p>
            <a:pPr defTabSz="342900"/>
            <a:r>
              <a:rPr lang="en-US"/>
              <a:t>Center for Global Sustainability, University of Maryland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655552" y="6356355"/>
            <a:ext cx="402336" cy="365125"/>
          </a:xfrm>
          <a:prstGeom prst="rect">
            <a:avLst/>
          </a:prstGeom>
        </p:spPr>
        <p:txBody>
          <a:bodyPr/>
          <a:lstStyle>
            <a:lvl1pPr algn="l">
              <a:defRPr sz="675" b="1">
                <a:solidFill>
                  <a:srgbClr val="707276"/>
                </a:solidFill>
              </a:defRPr>
            </a:lvl1pPr>
          </a:lstStyle>
          <a:p>
            <a:pPr defTabSz="342900"/>
            <a:fld id="{03722D57-58D6-9447-A6D5-A97F6C35A8FB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469673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29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12192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/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10972800" cy="457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7484" y="5257800"/>
            <a:ext cx="109728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9600" y="5540477"/>
            <a:ext cx="109728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02E70-3213-9B49-B264-BFB344B4FCDD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75DDF-8E6C-4E4C-B578-F9CC4527E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781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47733-F629-1F46-B393-44F4C0F7F190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39EAA-F22B-423D-90DD-1C9C12354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17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6618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E7FD3-EFCE-A54E-875A-AEABF02217E5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60B7A-90A3-4FEA-BBF7-47AC4F4E3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484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6618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8553E-668E-7841-9B0A-79B2581DFF39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6D62-02F0-4E7C-ABA2-6D4D471B8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95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87428"/>
            <a:ext cx="12192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6617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3176202"/>
            <a:ext cx="10972800" cy="276999"/>
          </a:xfrm>
        </p:spPr>
        <p:txBody>
          <a:bodyPr rtlCol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486400"/>
            <a:ext cx="10972800" cy="215444"/>
          </a:xfrm>
        </p:spPr>
        <p:txBody>
          <a:bodyPr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8C08D-8F61-DE46-B210-0AC37B8BB59A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204DF-1CDD-4615-B98C-5E38AEDC7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124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356617"/>
            <a:ext cx="8839200" cy="384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726F3-D9A0-2B4D-B227-5D755C9066B3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115EA-3CF4-48E2-A838-456A057BD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7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425" y="171291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5425" y="41925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7C82C-DD58-FD42-B5D5-AA36701C7689}"/>
              </a:ext>
            </a:extLst>
          </p:cNvPr>
          <p:cNvSpPr txBox="1"/>
          <p:nvPr/>
        </p:nvSpPr>
        <p:spPr>
          <a:xfrm>
            <a:off x="6454323" y="533470"/>
            <a:ext cx="5491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for Global Sustainability</a:t>
            </a:r>
          </a:p>
          <a:p>
            <a:pPr algn="r"/>
            <a:r>
              <a:rPr 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Analytics for Ambition | Collective Action</a:t>
            </a:r>
          </a:p>
        </p:txBody>
      </p:sp>
    </p:spTree>
    <p:extLst>
      <p:ext uri="{BB962C8B-B14F-4D97-AF65-F5344CB8AC3E}">
        <p14:creationId xmlns:p14="http://schemas.microsoft.com/office/powerpoint/2010/main" val="6015868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828801"/>
            <a:ext cx="109728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5EA8E-DE7A-6940-9DA7-E747E91B39EF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3CE-B5C1-451F-81BD-2A7588A68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9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8288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B1230-9904-9F49-B22F-B6C1D3D7ED4D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7DD81-2EB5-48E4-B8B9-4207AE1DC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251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1CAC5-3836-6C40-A156-555303093AA8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79457-D669-4258-93EE-2F65DBAE3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10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1828799"/>
            <a:ext cx="10972800" cy="1452705"/>
          </a:xfrm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6CE16-4BF9-B74C-8341-1579B09A7B11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D626F-D1C4-44A8-A8B1-01662E138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278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799"/>
            <a:ext cx="5181600" cy="1452705"/>
          </a:xfrm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828799"/>
            <a:ext cx="5181600" cy="1452705"/>
          </a:xfrm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7E2C1-6A1E-8B47-AB52-B31755B63B88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6A98-A776-40C2-AE98-D19C533C1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622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828801"/>
            <a:ext cx="5181600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514601"/>
            <a:ext cx="5181600" cy="1452705"/>
          </a:xfrm>
        </p:spPr>
        <p:txBody>
          <a:bodyPr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ABDDE-9D9F-1046-A4B8-8C8F3425A6EA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7F973-166B-46B3-8797-5830609FE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931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3404802"/>
            <a:ext cx="10972800" cy="276999"/>
          </a:xfrm>
        </p:spPr>
        <p:txBody>
          <a:bodyPr rtlCol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486400"/>
            <a:ext cx="10972800" cy="215444"/>
          </a:xfrm>
        </p:spPr>
        <p:txBody>
          <a:bodyPr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68D5B-B89A-F943-BF91-7A7208D7FE32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CA7DD-BD0E-4ABE-881C-4738E2087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449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56615"/>
            <a:ext cx="8839200" cy="384721"/>
          </a:xfrm>
        </p:spPr>
        <p:txBody>
          <a:bodyPr/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16EA5-08F2-2942-BCA9-188A01312816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B1836-8589-4EF8-BFF3-06EB20905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70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15400" y="11116"/>
            <a:ext cx="3276600" cy="18049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447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3"/>
            <a:ext cx="12192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4" name="Picture 6" descr="PNNL_Logo_2-Color_v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5127126"/>
            <a:ext cx="24384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884" y="188228"/>
            <a:ext cx="10938933" cy="3847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41300" y="6424613"/>
            <a:ext cx="812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</p:spTree>
    <p:extLst>
      <p:ext uri="{BB962C8B-B14F-4D97-AF65-F5344CB8AC3E}">
        <p14:creationId xmlns:p14="http://schemas.microsoft.com/office/powerpoint/2010/main" val="27734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60349"/>
            <a:ext cx="10896600" cy="9998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A5439-CDBC-B54C-85D1-18FB3090A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22050265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5296"/>
            <a:ext cx="12192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356353"/>
            <a:ext cx="4876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r>
              <a:rPr lang="en-US"/>
              <a:t>Preliminary results, do not cite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65760" y="201168"/>
            <a:ext cx="88392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0" y="6356353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532F50E-13FB-AE45-A4A4-ACA7AC61F498}" type="datetime1">
              <a:rPr lang="en-US" smtClean="0"/>
              <a:t>3/7/22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5552" y="6356353"/>
            <a:ext cx="402336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469673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65760" y="1600202"/>
            <a:ext cx="11460480" cy="1452705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6152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EC22B4-D021-A640-91DC-ADA344F81B78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results, do not cite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D6AA-9218-43E9-B9CE-36583A168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583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3D19A51-9886-6F4C-B01F-F001A0E93717}" type="datetime1">
              <a:rPr lang="en-US" smtClean="0">
                <a:solidFill>
                  <a:prstClr val="black"/>
                </a:solidFill>
              </a:rPr>
              <a:t>3/7/22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results, do not cite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D6AA-9218-43E9-B9CE-36583A168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5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356355"/>
            <a:ext cx="4876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pPr defTabSz="342900"/>
            <a:r>
              <a:rPr lang="en-US"/>
              <a:t>Preliminary results, do not cite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12192000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3300" b="1">
                <a:solidFill>
                  <a:srgbClr val="CC70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4800600"/>
            <a:ext cx="11460480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5257800"/>
            <a:ext cx="1146048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65760" y="5540477"/>
            <a:ext cx="1146048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5552" y="6356355"/>
            <a:ext cx="402336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675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defTabSz="342900"/>
            <a:fld id="{03722D57-58D6-9447-A6D5-A97F6C35A8FB}" type="slidenum">
              <a:rPr lang="en-US" smtClean="0"/>
              <a:pPr defTabSz="3429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314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25296"/>
            <a:ext cx="12192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65760" y="201168"/>
            <a:ext cx="8839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195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65760" y="1600204"/>
            <a:ext cx="11460480" cy="1089529"/>
          </a:xfrm>
        </p:spPr>
        <p:txBody>
          <a:bodyPr lIns="0" tIns="0" rIns="0" bIns="0">
            <a:sp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1500">
                <a:latin typeface="Arial"/>
                <a:cs typeface="Arial"/>
              </a:defRPr>
            </a:lvl1pPr>
            <a:lvl2pPr marL="557213" indent="-214313">
              <a:buSzPct val="100000"/>
              <a:buFontTx/>
              <a:buBlip>
                <a:blip r:embed="rId3"/>
              </a:buBlip>
              <a:defRPr sz="1350">
                <a:latin typeface="Arial"/>
                <a:cs typeface="Arial"/>
              </a:defRPr>
            </a:lvl2pPr>
            <a:lvl3pPr marL="857250" indent="-171450">
              <a:buSzPct val="100000"/>
              <a:buFontTx/>
              <a:buBlip>
                <a:blip r:embed="rId4"/>
              </a:buBlip>
              <a:defRPr sz="1200">
                <a:latin typeface="Arial"/>
                <a:cs typeface="Arial"/>
              </a:defRPr>
            </a:lvl3pPr>
            <a:lvl4pPr marL="1200150" indent="-171450">
              <a:buSzPct val="100000"/>
              <a:buFontTx/>
              <a:buBlip>
                <a:blip r:embed="rId5"/>
              </a:buBlip>
              <a:defRPr sz="1050">
                <a:latin typeface="Arial"/>
                <a:cs typeface="Arial"/>
              </a:defRPr>
            </a:lvl4pPr>
            <a:lvl5pPr marL="1543050" indent="-171450">
              <a:buSzPct val="100000"/>
              <a:buFontTx/>
              <a:buBlip>
                <a:blip r:embed="rId2"/>
              </a:buBlip>
              <a:defRPr sz="1050">
                <a:latin typeface="Arial"/>
                <a:cs typeface="Arial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>
          <a:xfrm>
            <a:off x="3657600" y="6356355"/>
            <a:ext cx="4876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675">
                <a:latin typeface="Arial"/>
                <a:cs typeface="Arial"/>
              </a:defRPr>
            </a:lvl1pPr>
          </a:lstStyle>
          <a:p>
            <a:pPr defTabSz="342900"/>
            <a:r>
              <a:rPr lang="en-US"/>
              <a:t>Preliminary results, do not cite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655552" y="6356355"/>
            <a:ext cx="402336" cy="365125"/>
          </a:xfrm>
          <a:prstGeom prst="rect">
            <a:avLst/>
          </a:prstGeom>
        </p:spPr>
        <p:txBody>
          <a:bodyPr/>
          <a:lstStyle>
            <a:lvl1pPr algn="l">
              <a:defRPr sz="675" b="1">
                <a:solidFill>
                  <a:srgbClr val="707276"/>
                </a:solidFill>
              </a:defRPr>
            </a:lvl1pPr>
          </a:lstStyle>
          <a:p>
            <a:pPr defTabSz="342900"/>
            <a:fld id="{03722D57-58D6-9447-A6D5-A97F6C35A8FB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469673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60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image" Target="../media/image11.tiff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10.jpeg"/><Relationship Id="rId27" Type="http://schemas.openxmlformats.org/officeDocument/2006/relationships/image" Target="../media/image1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image" Target="../media/image11.tiff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image" Target="../media/image10.jpeg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theme" Target="../theme/theme7.xml"/><Relationship Id="rId27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image" Target="../media/image11.tiff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image" Target="../media/image10.jpeg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8.xml"/><Relationship Id="rId27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5675" y="260349"/>
            <a:ext cx="8239125" cy="999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7650"/>
            <a:ext cx="10896600" cy="499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oogle Shape;199;p28" descr="A close up of a sign &#10; &#10;Description automatically generated"/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406889"/>
            <a:ext cx="2437167" cy="6746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 userDrawn="1"/>
        </p:nvSpPr>
        <p:spPr>
          <a:xfrm>
            <a:off x="-2313" y="2507"/>
            <a:ext cx="476250" cy="6858000"/>
          </a:xfrm>
          <a:prstGeom prst="rect">
            <a:avLst/>
          </a:prstGeom>
          <a:solidFill>
            <a:srgbClr val="B30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2" descr="Flag of Maryland.svg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480706" y="5903469"/>
            <a:ext cx="1433036" cy="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ag of Maryland.svg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480706" y="482371"/>
            <a:ext cx="1433036" cy="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16D83-FDD4-AF44-9A2A-22BC77839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Center for Global Sustainability, 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112230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7650"/>
            <a:ext cx="10896600" cy="499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313" y="2507"/>
            <a:ext cx="476250" cy="6858000"/>
          </a:xfrm>
          <a:prstGeom prst="rect">
            <a:avLst/>
          </a:prstGeom>
          <a:solidFill>
            <a:srgbClr val="B30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6" name="Picture 2" descr="Flag of Maryland.svg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480706" y="5903469"/>
            <a:ext cx="1433036" cy="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ag of Maryland.svg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480706" y="482371"/>
            <a:ext cx="1433036" cy="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A4E52AD-A367-7642-9ECA-7C3F6087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A1B56F-3CA5-C946-BAC6-B17FCA9EE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Center for Global Sustainability, University of Maryland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E977F0B-B5DF-0940-A037-E4B0B74746F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BEE8F4-40B4-9049-879E-43350E1103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360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3810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r>
              <a:rPr lang="en-US">
                <a:solidFill>
                  <a:srgbClr val="616265">
                    <a:tint val="75000"/>
                  </a:srgbClr>
                </a:solidFill>
              </a:rPr>
              <a:t>Center for Global Sustainability, University of Maryland</a:t>
            </a:r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1" r:id="rId3"/>
    <p:sldLayoutId id="214748367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AC0A1E-779B-B84C-8BB1-1D3F18B3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E6ECE-5FA0-0B43-8DB9-85D584408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1A66C-28E1-7D42-8D9C-2B0613196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7/28/20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516BD-28FA-7645-AC0C-94EF1E567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Center for Global Sustainability, University of Maryland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45FB7-E438-1047-8A1A-BAF22190E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EE8F4-40B4-9049-879E-43350E1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2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98122"/>
            <a:ext cx="861164" cy="8403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"/>
            <a:ext cx="85895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0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77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3" indent="-171443" algn="l" defTabSz="68577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9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6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2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8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5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Platinum_PowerPoint_Background_08-19-2011.jpg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57190"/>
            <a:ext cx="883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828800"/>
            <a:ext cx="1097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70727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E143BD-DD20-424A-9DB1-22E2FA20E77B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pitchFamily="34" charset="-128"/>
            </a:endParaRPr>
          </a:p>
        </p:txBody>
      </p:sp>
      <p:pic>
        <p:nvPicPr>
          <p:cNvPr id="9" name="Picture 8" descr="JGCRI_LogoLockup-01.tif"/>
          <p:cNvPicPr>
            <a:picLocks noChangeAspect="1"/>
          </p:cNvPicPr>
          <p:nvPr userDrawn="1"/>
        </p:nvPicPr>
        <p:blipFill rotWithShape="1">
          <a:blip r:embed="rId2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4489" y="5890456"/>
            <a:ext cx="4154313" cy="85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7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  <p:sldLayoutId id="2147483721" r:id="rId19"/>
    <p:sldLayoutId id="2147483722" r:id="rId20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500" b="1" kern="1200">
          <a:solidFill>
            <a:srgbClr val="D57500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4"/>
        </a:buBlip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5"/>
        </a:buBlip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6"/>
        </a:buBlip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7"/>
        </a:buBlip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4"/>
        </a:buBlip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Platinum_PowerPoint_Background_08-19-2011.jpg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57190"/>
            <a:ext cx="883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828800"/>
            <a:ext cx="1097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Center for Global Sustainability, University of Maryland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70727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E143BD-DD20-424A-9DB1-22E2FA20E77B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pitchFamily="34" charset="-128"/>
            </a:endParaRPr>
          </a:p>
        </p:txBody>
      </p:sp>
      <p:pic>
        <p:nvPicPr>
          <p:cNvPr id="9" name="Picture 8" descr="JGCRI_LogoLockup-01.tif"/>
          <p:cNvPicPr>
            <a:picLocks noChangeAspect="1"/>
          </p:cNvPicPr>
          <p:nvPr userDrawn="1"/>
        </p:nvPicPr>
        <p:blipFill rotWithShape="1">
          <a:blip r:embed="rId24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489" y="5890456"/>
            <a:ext cx="4154313" cy="85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500" b="1" kern="1200">
          <a:solidFill>
            <a:srgbClr val="D57500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5"/>
        </a:buBlip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6"/>
        </a:buBlip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7"/>
        </a:buBlip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8"/>
        </a:buBlip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5"/>
        </a:buBlip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Platinum_PowerPoint_Background_08-19-2011.jpg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57190"/>
            <a:ext cx="883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828800"/>
            <a:ext cx="1097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Preliminary results, do not cite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70727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E143BD-DD20-424A-9DB1-22E2FA20E77B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pitchFamily="34" charset="-128"/>
            </a:endParaRPr>
          </a:p>
        </p:txBody>
      </p:sp>
      <p:pic>
        <p:nvPicPr>
          <p:cNvPr id="9" name="Picture 8" descr="JGCRI_LogoLockup-01.tif"/>
          <p:cNvPicPr>
            <a:picLocks noChangeAspect="1"/>
          </p:cNvPicPr>
          <p:nvPr userDrawn="1"/>
        </p:nvPicPr>
        <p:blipFill rotWithShape="1">
          <a:blip r:embed="rId24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489" y="5890456"/>
            <a:ext cx="4154313" cy="85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7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500" b="1" kern="1200">
          <a:solidFill>
            <a:srgbClr val="D57500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500" b="1">
          <a:solidFill>
            <a:srgbClr val="D575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5"/>
        </a:buBlip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6"/>
        </a:buBlip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7"/>
        </a:buBlip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8"/>
        </a:buBlip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5"/>
        </a:buBlip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ycui10@umd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A Decade </a:t>
            </a:r>
            <a:r>
              <a:rPr lang="en-US" altLang="zh-CN" sz="4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o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f Action: </a:t>
            </a:r>
            <a:br>
              <a:rPr lang="en-US" sz="4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</a:b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A Strategic Approach </a:t>
            </a:r>
            <a:r>
              <a:rPr lang="en-US" altLang="zh-CN" sz="4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o Coal Phase-down </a:t>
            </a:r>
            <a:r>
              <a:rPr lang="en-US" altLang="zh-CN" sz="4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for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China 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962753" cy="1500187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March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8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th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/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March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9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th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,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202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2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Ryna Cui,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Xueqin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Cui,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Diyang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Cui, Jiawei Song,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Xiaoli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Zhang, 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Fan Dai, Jessica Gordon,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Zhinan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Chen, Nathan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Hultman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, Daniel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Kammen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12C0DA09-00E0-2948-97DB-B77516DBDE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89" y="327775"/>
            <a:ext cx="350061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24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81217-A52E-8045-962E-B8F86509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Conclusion and policy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1A0BF-3524-D74B-B700-E1E4FA439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Our analysis demonstrates that through a strategic and integrated planning process, China can start an orderly coal phase-down with targeted retirements of the LHF plants. 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These retirements can bring tangible benefits, and the risks become manageable and are clearly outweighed by the benefits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Coupling this carefully structured retirement plan with feasible levels of accelerating renewable energy, energy efficiency, transmission, storage, and load balancing can enable a coal phase-down in China while fulfilling growing demand within this decade.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Chinese national and subnational governments could begin implementation with the following steps: 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Conduct a plant-level review to identify an early retirement schedule and strategy. 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Combine this strategy with an analysis of renewable energy, grid, storage and transmission investment and fiscal planning to fund these investments and to replace any lost tax revenues. 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Evaluate the job losses and their composition at the county level and provide dedicated fiscal and capacity-building support for actions such as job training for impacted workers. </a:t>
            </a:r>
          </a:p>
          <a:p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A79840-3181-1749-BFFF-A3FE275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5996462" cy="2265914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D3C6A-894B-E24D-9DA3-61A4545F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5996463" cy="19775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Ryna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Yiyun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Cui, PhD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China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Program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Co-Director,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Center for Global Sustainability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Assistant Research Professor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,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School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of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Public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Policy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University of Maryland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,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College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Park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ycui10@umd.edu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0F95DAB-C204-0B46-82DB-0D72E7137C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41" y="132504"/>
            <a:ext cx="4923985" cy="659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2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010A-FDF5-9E46-B2F1-7000C4C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LHF retirements can help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achieve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air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quality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targets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in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the key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air pollution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control regions</a:t>
            </a:r>
            <a:endParaRPr lang="en-US" sz="2500" dirty="0">
              <a:solidFill>
                <a:schemeClr val="tx2">
                  <a:lumMod val="50000"/>
                </a:schemeClr>
              </a:solidFill>
              <a:latin typeface="Libre Franklin" pitchFamily="2" charset="77"/>
            </a:endParaRP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CC82D02A-0E0C-2045-B557-E70BCDB1F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371600"/>
            <a:ext cx="11093501" cy="5486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4F051C-55F9-6C47-A119-5F6AD3228929}"/>
              </a:ext>
            </a:extLst>
          </p:cNvPr>
          <p:cNvSpPr txBox="1"/>
          <p:nvPr/>
        </p:nvSpPr>
        <p:spPr>
          <a:xfrm>
            <a:off x="3492500" y="2206333"/>
            <a:ext cx="3175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Beijing-Tianjin-Hebei region </a:t>
            </a:r>
          </a:p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Yangtze River Delta </a:t>
            </a:r>
          </a:p>
          <a:p>
            <a:pPr algn="ctr"/>
            <a:r>
              <a:rPr lang="en-US" altLang="zh-CN" sz="1600" dirty="0" err="1">
                <a:solidFill>
                  <a:srgbClr val="C00000"/>
                </a:solidFill>
              </a:rPr>
              <a:t>Fenwei</a:t>
            </a:r>
            <a:r>
              <a:rPr lang="en-US" altLang="zh-CN" sz="1600" dirty="0">
                <a:solidFill>
                  <a:srgbClr val="C00000"/>
                </a:solidFill>
              </a:rPr>
              <a:t> Plain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8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010A-FDF5-9E46-B2F1-7000C4C5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60349"/>
            <a:ext cx="10896600" cy="1315281"/>
          </a:xfrm>
        </p:spPr>
        <p:txBody>
          <a:bodyPr/>
          <a:lstStyle/>
          <a:p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The 2020 decade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is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critical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in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setting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forth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a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successful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path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towards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China’s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carbon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neutrality,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but climate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ambition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is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“competing”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with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other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near-term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priorities</a:t>
            </a:r>
            <a:endParaRPr lang="en-US" sz="2500" dirty="0">
              <a:solidFill>
                <a:schemeClr val="tx2">
                  <a:lumMod val="50000"/>
                </a:schemeClr>
              </a:solidFill>
              <a:latin typeface="Libre Franklin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3DBA71-2C25-AD4E-A4D5-A9CB5D6A934C}"/>
              </a:ext>
            </a:extLst>
          </p:cNvPr>
          <p:cNvGrpSpPr/>
          <p:nvPr/>
        </p:nvGrpSpPr>
        <p:grpSpPr>
          <a:xfrm>
            <a:off x="6286501" y="1745410"/>
            <a:ext cx="5387933" cy="4620394"/>
            <a:chOff x="6286501" y="1745410"/>
            <a:chExt cx="5387933" cy="4620394"/>
          </a:xfrm>
        </p:grpSpPr>
        <p:sp>
          <p:nvSpPr>
            <p:cNvPr id="8" name="Content Placeholder 8">
              <a:extLst>
                <a:ext uri="{FF2B5EF4-FFF2-40B4-BE49-F238E27FC236}">
                  <a16:creationId xmlns:a16="http://schemas.microsoft.com/office/drawing/2014/main" id="{3475D235-11A7-0748-B6AF-582A232BC0A9}"/>
                </a:ext>
              </a:extLst>
            </p:cNvPr>
            <p:cNvSpPr txBox="1">
              <a:spLocks/>
            </p:cNvSpPr>
            <p:nvPr/>
          </p:nvSpPr>
          <p:spPr>
            <a:xfrm>
              <a:off x="6286501" y="1745410"/>
              <a:ext cx="5387933" cy="44506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altLang="zh-CN" sz="2000" dirty="0">
                  <a:solidFill>
                    <a:schemeClr val="tx2">
                      <a:lumMod val="50000"/>
                    </a:schemeClr>
                  </a:solidFill>
                </a:rPr>
                <a:t>but</a:t>
              </a:r>
              <a:r>
                <a:rPr lang="en-US" sz="2000" dirty="0">
                  <a:solidFill>
                    <a:schemeClr val="tx2">
                      <a:lumMod val="50000"/>
                    </a:schemeClr>
                  </a:solidFill>
                </a:rPr>
                <a:t> increasingly emphasizes on:</a:t>
              </a:r>
            </a:p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chemeClr val="tx2">
                      <a:lumMod val="50000"/>
                    </a:schemeClr>
                  </a:solidFill>
                </a:rPr>
                <a:t>A steady, step-by-step, and safe reduction of carbon emissions to avoid potential risks, hazards, and excessive side effects;</a:t>
              </a:r>
            </a:p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chemeClr val="tx2">
                      <a:lumMod val="50000"/>
                    </a:schemeClr>
                  </a:solidFill>
                </a:rPr>
                <a:t>Secure energy supply to meet growing demand;</a:t>
              </a:r>
            </a:p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chemeClr val="tx2">
                      <a:lumMod val="50000"/>
                    </a:schemeClr>
                  </a:solidFill>
                </a:rPr>
                <a:t>Stable grids that can support an increasing share of renewables;</a:t>
              </a:r>
            </a:p>
            <a:p>
              <a:pPr lvl="1">
                <a:spcBef>
                  <a:spcPts val="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chemeClr val="tx2">
                      <a:lumMod val="50000"/>
                    </a:schemeClr>
                  </a:solidFill>
                </a:rPr>
                <a:t>More efficient, flexible, and “clean” use of coal, and it remains essential in China’s energy system.</a:t>
              </a:r>
            </a:p>
          </p:txBody>
        </p: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F6F7C89D-389D-9D46-9C26-9ED503F38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489" y="5514904"/>
              <a:ext cx="889000" cy="850900"/>
            </a:xfrm>
            <a:prstGeom prst="rect">
              <a:avLst/>
            </a:prstGeom>
          </p:spPr>
        </p:pic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3370A4B8-A7A7-684C-9CE2-2ECA3D0A0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496" y="5514904"/>
              <a:ext cx="889000" cy="8509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0ECACCD-72FC-D247-AF8B-716B98E298B5}"/>
              </a:ext>
            </a:extLst>
          </p:cNvPr>
          <p:cNvGrpSpPr/>
          <p:nvPr/>
        </p:nvGrpSpPr>
        <p:grpSpPr>
          <a:xfrm>
            <a:off x="838201" y="1745410"/>
            <a:ext cx="5387933" cy="4775334"/>
            <a:chOff x="838201" y="1745410"/>
            <a:chExt cx="5387933" cy="4775334"/>
          </a:xfrm>
        </p:grpSpPr>
        <p:pic>
          <p:nvPicPr>
            <p:cNvPr id="31" name="Picture 3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9F39A91-187A-8248-A05E-F7173D8B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011" y="5514904"/>
              <a:ext cx="1050877" cy="1005840"/>
            </a:xfrm>
            <a:prstGeom prst="rect">
              <a:avLst/>
            </a:prstGeom>
          </p:spPr>
        </p:pic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48B86F09-364A-7F4E-855A-DBBCB02B7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10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7545" y="5592374"/>
              <a:ext cx="889000" cy="8509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E70794-E15A-4047-873D-04ABEA511DCD}"/>
                </a:ext>
              </a:extLst>
            </p:cNvPr>
            <p:cNvSpPr txBox="1"/>
            <p:nvPr/>
          </p:nvSpPr>
          <p:spPr>
            <a:xfrm>
              <a:off x="838201" y="1745410"/>
              <a:ext cx="5387933" cy="3200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spcAft>
                  <a:spcPts val="600"/>
                </a:spcAft>
                <a:buNone/>
              </a:pPr>
              <a:r>
                <a:rPr lang="en-US" sz="2000" dirty="0">
                  <a:solidFill>
                    <a:schemeClr val="tx2">
                      <a:lumMod val="50000"/>
                    </a:schemeClr>
                  </a:solidFill>
                </a:rPr>
                <a:t>China has committed to:</a:t>
              </a:r>
            </a:p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Peak carbon emissions before 2030;</a:t>
              </a:r>
            </a:p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“Strictly control” new coal power projects and coal consumption over the 14</a:t>
              </a:r>
              <a:r>
                <a:rPr lang="en-US" baseline="30000" dirty="0">
                  <a:solidFill>
                    <a:schemeClr val="tx2">
                      <a:lumMod val="50000"/>
                    </a:schemeClr>
                  </a:solidFill>
                </a:rPr>
                <a:t>th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 FYP (2021-2025);</a:t>
              </a:r>
            </a:p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Phase down coal consumption during the 15</a:t>
              </a:r>
              <a:r>
                <a:rPr lang="en-US" baseline="30000" dirty="0">
                  <a:solidFill>
                    <a:schemeClr val="tx2">
                      <a:lumMod val="50000"/>
                    </a:schemeClr>
                  </a:solidFill>
                </a:rPr>
                <a:t>th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 FYP (2026-2030) and make best efforts to accelerate this work;</a:t>
              </a:r>
            </a:p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Speed up renewable deployments to reach 1200 GW solar and wind capacity by 2030.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030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010A-FDF5-9E46-B2F1-7000C4C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How can China enable a feasible near-term coal phase-down while balancing multiple priorities?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869491-AA82-7543-BDEC-6074C856F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651"/>
            <a:ext cx="10642600" cy="378725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Recent trends raise uncertainties: total coal consumption and coal fleets have been growing and may continue to grow. 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In this research, we aim to: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Explore the retirement potential through 2030 by advancing multiple intersecting policy goals through the existing five-year planning processes;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Develop a strategic and practical plan for an orderly coal phase-down through targeted retirement of the low-hanging fruit (LHF) plants that can maximize the environmental, economic, and social benefits.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0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010A-FDF5-9E46-B2F1-7000C4C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We identify individual LHF plants and demonstrate the large benefits and small risks associated with their retirements</a:t>
            </a:r>
            <a:endParaRPr lang="en-US" sz="2500" dirty="0">
              <a:solidFill>
                <a:schemeClr val="tx2">
                  <a:lumMod val="50000"/>
                </a:schemeClr>
              </a:solidFill>
              <a:latin typeface="Libre Franklin" pitchFamily="2" charset="77"/>
            </a:endParaRP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5B68823-215F-6848-8A71-AD8204BAB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0" y="1468438"/>
            <a:ext cx="10844139" cy="4997450"/>
          </a:xfrm>
        </p:spPr>
      </p:pic>
    </p:spTree>
    <p:extLst>
      <p:ext uri="{BB962C8B-B14F-4D97-AF65-F5344CB8AC3E}">
        <p14:creationId xmlns:p14="http://schemas.microsoft.com/office/powerpoint/2010/main" val="89767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010A-FDF5-9E46-B2F1-7000C4C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LHF retirements are evenly distributed between the 14</a:t>
            </a:r>
            <a:r>
              <a:rPr lang="en-US" sz="2500" baseline="30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th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and 15</a:t>
            </a:r>
            <a:r>
              <a:rPr lang="en-US" sz="2500" baseline="300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th</a:t>
            </a:r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FYP periods, driven by different policy goals</a:t>
            </a: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1259FF6E-117C-C84D-ACF7-1F2783F77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368451"/>
            <a:ext cx="4573140" cy="379974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ACA8243-337A-1A4D-A05C-7ECCD2721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6462"/>
            <a:ext cx="10896600" cy="133025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Retirement 14</a:t>
            </a:r>
            <a:r>
              <a:rPr lang="en-US" sz="2000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FYP: 9% of 2020 capacity (95 GW, 577 units), mostly driven by air quality goals.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Retirement 15</a:t>
            </a:r>
            <a:r>
              <a:rPr lang="en-US" sz="2000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FYP: 10% of 2020 capacity (108 GW, 463 units), mostly driven the national ETS and water conservation targets. 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A3D0D28-B836-D341-917E-36E8044F3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/>
          <a:stretch/>
        </p:blipFill>
        <p:spPr bwMode="auto">
          <a:xfrm>
            <a:off x="4723140" y="1422586"/>
            <a:ext cx="7468860" cy="37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9F84E1-4A84-9B46-BE00-00086AF88031}"/>
              </a:ext>
            </a:extLst>
          </p:cNvPr>
          <p:cNvSpPr/>
          <p:nvPr/>
        </p:nvSpPr>
        <p:spPr>
          <a:xfrm>
            <a:off x="5952565" y="4213413"/>
            <a:ext cx="5916706" cy="44823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3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010A-FDF5-9E46-B2F1-7000C4C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Total capacity would decline to 981 GW as LHF retirements offset new builds</a:t>
            </a:r>
          </a:p>
        </p:txBody>
      </p:sp>
      <p:pic>
        <p:nvPicPr>
          <p:cNvPr id="16" name="Picture 15" descr="Diagram, map&#10;&#10;Description automatically generated">
            <a:extLst>
              <a:ext uri="{FF2B5EF4-FFF2-40B4-BE49-F238E27FC236}">
                <a16:creationId xmlns:a16="http://schemas.microsoft.com/office/drawing/2014/main" id="{7A21D7D0-41C2-4843-8423-6F867A210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4366" y="1372648"/>
            <a:ext cx="5557634" cy="5390349"/>
          </a:xfrm>
          <a:prstGeom prst="rect">
            <a:avLst/>
          </a:prstGeom>
        </p:spPr>
      </p:pic>
      <p:pic>
        <p:nvPicPr>
          <p:cNvPr id="17" name="Content Placeholder 3" descr="Chart, bar chart&#10;&#10;Description automatically generated">
            <a:extLst>
              <a:ext uri="{FF2B5EF4-FFF2-40B4-BE49-F238E27FC236}">
                <a16:creationId xmlns:a16="http://schemas.microsoft.com/office/drawing/2014/main" id="{B6D5514E-9C61-EB4F-B0A9-CC61A26FE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8149"/>
            <a:ext cx="5702300" cy="1143282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432C469-618A-F14D-B0F6-F516AD755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03851"/>
            <a:ext cx="5133975" cy="3362261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</a:rPr>
              <a:t>W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ith the additional cancellation of new projects at early stages, total capacity would decrease to 981 GW by 2030.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The targeted retirements represent 19% of 2020 capacity, but 35% of generators (1,040 units) – they are smaller, older, dirtier, and less efficient.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Retirements spread relatively evenly across the central east, northeast, and southwest regions of China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93CCC6-B857-5C4F-954D-91EDCB89BDAF}"/>
              </a:ext>
            </a:extLst>
          </p:cNvPr>
          <p:cNvGrpSpPr/>
          <p:nvPr/>
        </p:nvGrpSpPr>
        <p:grpSpPr>
          <a:xfrm>
            <a:off x="1481560" y="1655180"/>
            <a:ext cx="2754774" cy="1448671"/>
            <a:chOff x="1481560" y="1655180"/>
            <a:chExt cx="2754774" cy="14486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D8E548F-E228-3144-953B-75BDB69B787D}"/>
                </a:ext>
              </a:extLst>
            </p:cNvPr>
            <p:cNvGrpSpPr/>
            <p:nvPr/>
          </p:nvGrpSpPr>
          <p:grpSpPr>
            <a:xfrm>
              <a:off x="1481560" y="1655180"/>
              <a:ext cx="2754774" cy="1261640"/>
              <a:chOff x="1481560" y="1655180"/>
              <a:chExt cx="2754774" cy="126164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EB206987-FA45-3446-AB82-C9B5D835D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560" y="2715604"/>
                <a:ext cx="2754774" cy="0"/>
              </a:xfrm>
              <a:prstGeom prst="straightConnector1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510453-A269-F04C-ABCB-02E683F8BD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560" y="1655180"/>
                <a:ext cx="0" cy="126164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EB54477-ACA6-E04A-A087-4F54B10918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6334" y="1655180"/>
                <a:ext cx="0" cy="126164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3057A-1FC5-7D42-8973-A4657357EE82}"/>
                </a:ext>
              </a:extLst>
            </p:cNvPr>
            <p:cNvSpPr txBox="1"/>
            <p:nvPr/>
          </p:nvSpPr>
          <p:spPr>
            <a:xfrm>
              <a:off x="2373622" y="2734519"/>
              <a:ext cx="988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Franklin Gothic Medium" panose="020B0603020102020204" pitchFamily="34" charset="0"/>
                </a:rPr>
                <a:t>981 GW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3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010A-FDF5-9E46-B2F1-7000C4C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While new builds are concentrated in a few provinces, LHF retirements spread relatively evenly across regions</a:t>
            </a:r>
          </a:p>
        </p:txBody>
      </p:sp>
      <p:pic>
        <p:nvPicPr>
          <p:cNvPr id="17" name="Content Placeholder 3" descr="Chart, bar chart&#10;&#10;Description automatically generated">
            <a:extLst>
              <a:ext uri="{FF2B5EF4-FFF2-40B4-BE49-F238E27FC236}">
                <a16:creationId xmlns:a16="http://schemas.microsoft.com/office/drawing/2014/main" id="{B6D5514E-9C61-EB4F-B0A9-CC61A26FE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8149"/>
            <a:ext cx="5702300" cy="1143282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432C469-618A-F14D-B0F6-F516AD755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9399"/>
            <a:ext cx="5391150" cy="377825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Shandong, Guizhou, Henan, Inner Mongolia, and Hebei have the largest potential for targeted retirements through 2030. 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Jilin, Hainan, Shanghai, Shaanxi, and Guizhou have  the majority of retirements during the 14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FYP.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Retired capacity exceeds 50% in Qinghai, Yunnan, and Guizhou – coal power plays a less important role in these regions because of high renewable potentials. 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This helps ensure that no region is overburdened. </a:t>
            </a:r>
          </a:p>
          <a:p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Content Placeholder 18" descr="Chart, bar chart, surface chart&#10;&#10;Description automatically generated">
            <a:extLst>
              <a:ext uri="{FF2B5EF4-FFF2-40B4-BE49-F238E27FC236}">
                <a16:creationId xmlns:a16="http://schemas.microsoft.com/office/drawing/2014/main" id="{7279C20A-8124-0645-8BF8-B9D0426E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24" y="1386635"/>
            <a:ext cx="5161052" cy="54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010A-FDF5-9E46-B2F1-7000C4C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LHF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retirements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can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generate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tangible</a:t>
            </a:r>
            <a:r>
              <a:rPr lang="zh-CN" altLang="en-US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 </a:t>
            </a:r>
            <a:r>
              <a:rPr lang="en-US" altLang="zh-CN" sz="25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benefits with limited and manageable risks</a:t>
            </a:r>
            <a:endParaRPr lang="en-US" sz="2500" dirty="0">
              <a:solidFill>
                <a:schemeClr val="tx2">
                  <a:lumMod val="50000"/>
                </a:schemeClr>
              </a:solidFill>
              <a:latin typeface="Libre Franklin" pitchFamily="2" charset="77"/>
            </a:endParaRPr>
          </a:p>
        </p:txBody>
      </p:sp>
      <p:pic>
        <p:nvPicPr>
          <p:cNvPr id="8" name="Content Placeholder 7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7C28146E-AD2E-E745-8DE2-40C332E4B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344881"/>
            <a:ext cx="10950956" cy="5486400"/>
          </a:xfrm>
        </p:spPr>
      </p:pic>
    </p:spTree>
    <p:extLst>
      <p:ext uri="{BB962C8B-B14F-4D97-AF65-F5344CB8AC3E}">
        <p14:creationId xmlns:p14="http://schemas.microsoft.com/office/powerpoint/2010/main" val="809997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5D6C13-7E46-CA41-8F39-319B4F99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</a:b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  <a:t>While the unemployment risks are manageable nationally, region-specific challenges need to be addressed with additional policy supports</a:t>
            </a:r>
            <a:br>
              <a:rPr lang="en-US" sz="2400" dirty="0">
                <a:solidFill>
                  <a:schemeClr val="tx2">
                    <a:lumMod val="50000"/>
                  </a:schemeClr>
                </a:solidFill>
                <a:latin typeface="Libre Franklin" pitchFamily="2" charset="77"/>
              </a:rPr>
            </a:br>
            <a:endParaRPr lang="en-US" sz="2400" dirty="0">
              <a:solidFill>
                <a:schemeClr val="tx2">
                  <a:lumMod val="50000"/>
                </a:schemeClr>
              </a:solidFill>
              <a:latin typeface="Libre Franklin" pitchFamily="2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00475-814F-D542-B821-86101E407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183"/>
            <a:ext cx="10896600" cy="200200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It will lead to 293,800 job losses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</a:rPr>
              <a:t>nationwide (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33% of 2020 coal plant workers). This is a larger share compared to capacity reduction, because smaller, older plants have a larger per MW employment number. 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The potential layoffs are primarily medium- and highly-skilled workers who have transferable skills for working in the growing renewable energy sector. 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While on average the job losses only account for 0.02% of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total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</a:rPr>
              <a:t>labor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</a:rPr>
              <a:t>force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nationally, it could represent 2-3% in a few counties in Inner Mongolia, Gansu, Hebei, Heilongjiang, and Shanxi.</a:t>
            </a:r>
          </a:p>
          <a:p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413A3C75-E420-BC41-9EF3-2928F5F9B7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3262184"/>
            <a:ext cx="5669280" cy="3447325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3D04D672-951D-634E-B3D0-63AFE827AC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0" y="3262184"/>
            <a:ext cx="6035040" cy="33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1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CGS Template 2019071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S Template 20190717" id="{8A679BBA-C456-43FF-B688-31DB146BF3A2}" vid="{3F3D3D6E-CDDD-4590-8970-943315BFA201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GS Template 2019071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S Template 20190717" id="{8A679BBA-C456-43FF-B688-31DB146BF3A2}" vid="{3F3D3D6E-CDDD-4590-8970-943315BFA201}"/>
    </a:ext>
  </a:extLst>
</a:theme>
</file>

<file path=ppt/theme/theme3.xml><?xml version="1.0" encoding="utf-8"?>
<a:theme xmlns:a="http://schemas.openxmlformats.org/drawingml/2006/main" name="JGCRI Presentation Template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rban &amp; Coastal 20190104.pptx" id="{05518624-D609-47F5-A7DB-EB59AF83F8BD}" vid="{D20E80F9-CF07-4A89-B84F-4070C273AE33}"/>
    </a:ext>
  </a:extLst>
</a:theme>
</file>

<file path=ppt/theme/theme6.xml><?xml version="1.0" encoding="utf-8"?>
<a:theme xmlns:a="http://schemas.openxmlformats.org/drawingml/2006/main" name="4_PNNL Platinum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PNNL Platinum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PNNL Platinum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CGS Template 20190717</Template>
  <TotalTime>7053</TotalTime>
  <Words>959</Words>
  <Application>Microsoft Macintosh PowerPoint</Application>
  <PresentationFormat>Widescreen</PresentationFormat>
  <Paragraphs>81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Calibri Light</vt:lpstr>
      <vt:lpstr>Franklin Gothic Book</vt:lpstr>
      <vt:lpstr>Franklin Gothic Medium</vt:lpstr>
      <vt:lpstr>Libre Franklin</vt:lpstr>
      <vt:lpstr>Tahoma</vt:lpstr>
      <vt:lpstr>Wingdings</vt:lpstr>
      <vt:lpstr>CGS Template 20190717</vt:lpstr>
      <vt:lpstr>1_CGS Template 20190717</vt:lpstr>
      <vt:lpstr>JGCRI Presentation Template</vt:lpstr>
      <vt:lpstr>Custom Design</vt:lpstr>
      <vt:lpstr>1_PNNL_Option_4</vt:lpstr>
      <vt:lpstr>4_PNNL Platinum Theme</vt:lpstr>
      <vt:lpstr>5_PNNL Platinum Theme</vt:lpstr>
      <vt:lpstr>6_PNNL Platinum Theme</vt:lpstr>
      <vt:lpstr>A Decade of Action:  A Strategic Approach to Coal Phase-down for China </vt:lpstr>
      <vt:lpstr>The 2020 decade is critical in setting forth a successful path towards China’s carbon neutrality, but climate ambition is “competing” with other near-term priorities</vt:lpstr>
      <vt:lpstr>How can China enable a feasible near-term coal phase-down while balancing multiple priorities?</vt:lpstr>
      <vt:lpstr>We identify individual LHF plants and demonstrate the large benefits and small risks associated with their retirements</vt:lpstr>
      <vt:lpstr>LHF retirements are evenly distributed between the 14th and 15th FYP periods, driven by different policy goals</vt:lpstr>
      <vt:lpstr>Total capacity would decline to 981 GW as LHF retirements offset new builds</vt:lpstr>
      <vt:lpstr>While new builds are concentrated in a few provinces, LHF retirements spread relatively evenly across regions</vt:lpstr>
      <vt:lpstr>LHF retirements can generate tangible benefits with limited and manageable risks</vt:lpstr>
      <vt:lpstr> While the unemployment risks are manageable nationally, region-specific challenges need to be addressed with additional policy supports </vt:lpstr>
      <vt:lpstr>Conclusion and policy discussion</vt:lpstr>
      <vt:lpstr>Thank you!</vt:lpstr>
      <vt:lpstr>LHF retirements can help achieve air quality targets in the key air pollution control regions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 Clarke</dc:creator>
  <cp:lastModifiedBy>Yiyun Cui</cp:lastModifiedBy>
  <cp:revision>336</cp:revision>
  <dcterms:created xsi:type="dcterms:W3CDTF">2019-11-16T12:32:46Z</dcterms:created>
  <dcterms:modified xsi:type="dcterms:W3CDTF">2022-03-09T02:26:18Z</dcterms:modified>
</cp:coreProperties>
</file>